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7" r:id="rId2"/>
    <p:sldId id="286" r:id="rId3"/>
    <p:sldId id="289" r:id="rId4"/>
    <p:sldId id="292" r:id="rId5"/>
    <p:sldId id="290" r:id="rId6"/>
    <p:sldId id="295" r:id="rId7"/>
    <p:sldId id="296" r:id="rId8"/>
    <p:sldId id="297" r:id="rId9"/>
    <p:sldId id="291" r:id="rId10"/>
    <p:sldId id="298" r:id="rId11"/>
    <p:sldId id="299" r:id="rId12"/>
    <p:sldId id="300" r:id="rId13"/>
    <p:sldId id="301" r:id="rId14"/>
    <p:sldId id="293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BBBBBB"/>
    <a:srgbClr val="7D8287"/>
    <a:srgbClr val="94999D"/>
    <a:srgbClr val="00ABB9"/>
    <a:srgbClr val="4185F5"/>
    <a:srgbClr val="E6E6E6"/>
    <a:srgbClr val="A2C539"/>
    <a:srgbClr val="FFC9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1A05-2721-40C2-B8C2-7BCE475E6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BB2FB-6345-45FF-A90E-A01D6AFF79C4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9ED-19FF-448D-9637-AB3A68F3E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22E37-F0B4-44B7-8973-6E792D97C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9FB7-5EAD-4BB8-B680-95975632F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978D-169D-4110-A16B-2595AC07B6B0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50F2-B22E-4775-A903-A41CD4C74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DFFFF-4981-49B9-8564-5BE92F5FC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98249C-54A9-48C7-8E90-5D127DF45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16540-A5BD-4AEC-AAD5-035D9A1A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27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98249C-54A9-48C7-8E90-5D127DF45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6E73555-18A8-4D90-8B04-5B09F1D6F5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0" y="1818709"/>
            <a:ext cx="3385457" cy="277222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22C025F-8B7A-46C4-9ECE-DAB36A9526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03271" y="1818709"/>
            <a:ext cx="3385457" cy="277222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EA53523-B37B-49BD-8C92-24B6F94644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68342" y="1818709"/>
            <a:ext cx="3385457" cy="277222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16540-A5BD-4AEC-AAD5-035D9A1A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901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3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EF05C6C-05A7-4759-B2DC-88F6CAF33E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314950"/>
          </a:xfrm>
          <a:custGeom>
            <a:avLst/>
            <a:gdLst>
              <a:gd name="connsiteX0" fmla="*/ 0 w 12192000"/>
              <a:gd name="connsiteY0" fmla="*/ 0 h 3984240"/>
              <a:gd name="connsiteX1" fmla="*/ 12192000 w 12192000"/>
              <a:gd name="connsiteY1" fmla="*/ 0 h 3984240"/>
              <a:gd name="connsiteX2" fmla="*/ 12192000 w 12192000"/>
              <a:gd name="connsiteY2" fmla="*/ 3984240 h 3984240"/>
              <a:gd name="connsiteX3" fmla="*/ 0 w 12192000"/>
              <a:gd name="connsiteY3" fmla="*/ 2267652 h 398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4240">
                <a:moveTo>
                  <a:pt x="0" y="0"/>
                </a:moveTo>
                <a:lnTo>
                  <a:pt x="12192000" y="0"/>
                </a:lnTo>
                <a:lnTo>
                  <a:pt x="12192000" y="3984240"/>
                </a:lnTo>
                <a:lnTo>
                  <a:pt x="0" y="22676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15580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11D86D-6464-4193-B9C7-01E2210AF2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69928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08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850DF24-3A12-4F3C-9D5F-F82A3030E6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0100" y="3657600"/>
            <a:ext cx="5676900" cy="24193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5122F2D-A213-4FBD-B8FA-D4D10CC5128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36456" y="781050"/>
            <a:ext cx="6355443" cy="28765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62C0D17-6DC8-4703-AF4D-10D82CA26B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3657600"/>
            <a:ext cx="2895600" cy="3200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6280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184654AD-C425-4430-BFC5-2F93BF5B06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62100"/>
            <a:ext cx="7329714" cy="37338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62502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13DFB-4D42-49ED-89E4-4F0D5E1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CE2F2-50B7-45A7-A752-331D60C05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1DB46D-77D7-499B-977A-D670A24E7767}"/>
              </a:ext>
            </a:extLst>
          </p:cNvPr>
          <p:cNvCxnSpPr>
            <a:cxnSpLocks/>
          </p:cNvCxnSpPr>
          <p:nvPr userDrawn="1"/>
        </p:nvCxnSpPr>
        <p:spPr>
          <a:xfrm>
            <a:off x="2009957" y="6498176"/>
            <a:ext cx="0" cy="242129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B5FF849-AD70-4FFB-B722-87B9A2304A17}"/>
              </a:ext>
            </a:extLst>
          </p:cNvPr>
          <p:cNvSpPr/>
          <p:nvPr userDrawn="1"/>
        </p:nvSpPr>
        <p:spPr>
          <a:xfrm>
            <a:off x="11070507" y="6476672"/>
            <a:ext cx="285137" cy="28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hevron 16">
            <a:extLst>
              <a:ext uri="{FF2B5EF4-FFF2-40B4-BE49-F238E27FC236}">
                <a16:creationId xmlns:a16="http://schemas.microsoft.com/office/drawing/2014/main" id="{54D81A09-25D7-49A0-BFF0-B0FAA8FC9B85}"/>
              </a:ext>
            </a:extLst>
          </p:cNvPr>
          <p:cNvSpPr/>
          <p:nvPr userDrawn="1"/>
        </p:nvSpPr>
        <p:spPr>
          <a:xfrm>
            <a:off x="11187560" y="6554847"/>
            <a:ext cx="79863" cy="128786"/>
          </a:xfrm>
          <a:prstGeom prst="chevron">
            <a:avLst>
              <a:gd name="adj" fmla="val 76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64A0E9-5313-4004-96D2-E9320B6987A5}"/>
              </a:ext>
            </a:extLst>
          </p:cNvPr>
          <p:cNvSpPr/>
          <p:nvPr userDrawn="1"/>
        </p:nvSpPr>
        <p:spPr>
          <a:xfrm>
            <a:off x="10722246" y="6476672"/>
            <a:ext cx="285137" cy="28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hevron 19">
            <a:extLst>
              <a:ext uri="{FF2B5EF4-FFF2-40B4-BE49-F238E27FC236}">
                <a16:creationId xmlns:a16="http://schemas.microsoft.com/office/drawing/2014/main" id="{087EA94F-9EE3-4BB4-A44F-9E30426305DC}"/>
              </a:ext>
            </a:extLst>
          </p:cNvPr>
          <p:cNvSpPr/>
          <p:nvPr userDrawn="1"/>
        </p:nvSpPr>
        <p:spPr>
          <a:xfrm rot="10800000">
            <a:off x="10820249" y="6554847"/>
            <a:ext cx="79863" cy="128786"/>
          </a:xfrm>
          <a:prstGeom prst="chevron">
            <a:avLst>
              <a:gd name="adj" fmla="val 76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AF94C3-1D8C-42D8-A345-1034DB5DE3FB}"/>
              </a:ext>
            </a:extLst>
          </p:cNvPr>
          <p:cNvSpPr/>
          <p:nvPr userDrawn="1"/>
        </p:nvSpPr>
        <p:spPr>
          <a:xfrm>
            <a:off x="10448015" y="0"/>
            <a:ext cx="905786" cy="326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2DF5369-DAAC-4977-A00C-27A3C3821667}"/>
              </a:ext>
            </a:extLst>
          </p:cNvPr>
          <p:cNvSpPr txBox="1">
            <a:spLocks/>
          </p:cNvSpPr>
          <p:nvPr userDrawn="1"/>
        </p:nvSpPr>
        <p:spPr>
          <a:xfrm>
            <a:off x="10450225" y="65957"/>
            <a:ext cx="540688" cy="1926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000000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b="0" i="0" dirty="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439DD-3853-4254-9CC6-141635332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5718" y="66550"/>
            <a:ext cx="464275" cy="1914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25A1A-F191-4308-9847-26E21CFF8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188" y="6436678"/>
            <a:ext cx="1723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www.infobusiness.com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2F627-FB73-4E05-87B1-7E292C12B70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6" y="6469244"/>
            <a:ext cx="1027370" cy="2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0" r:id="rId3"/>
    <p:sldLayoutId id="2147483654" r:id="rId4"/>
    <p:sldLayoutId id="2147483658" r:id="rId5"/>
    <p:sldLayoutId id="2147483651" r:id="rId6"/>
    <p:sldLayoutId id="2147483653" r:id="rId7"/>
    <p:sldLayoutId id="2147483661" r:id="rId8"/>
    <p:sldLayoutId id="2147483659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0" kern="1200" spc="0" baseline="0">
          <a:solidFill>
            <a:schemeClr val="tx1"/>
          </a:solidFill>
          <a:latin typeface="Montserrat" panose="00000500000000000000" pitchFamily="50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403">
            <a:extLst>
              <a:ext uri="{FF2B5EF4-FFF2-40B4-BE49-F238E27FC236}">
                <a16:creationId xmlns:a16="http://schemas.microsoft.com/office/drawing/2014/main" id="{D72CB939-CAFF-486B-B832-B6758C1B950F}"/>
              </a:ext>
            </a:extLst>
          </p:cNvPr>
          <p:cNvSpPr/>
          <p:nvPr/>
        </p:nvSpPr>
        <p:spPr>
          <a:xfrm>
            <a:off x="0" y="-304799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CA56E13B-EF86-4F95-B089-78D9860FD910}"/>
              </a:ext>
            </a:extLst>
          </p:cNvPr>
          <p:cNvGrpSpPr/>
          <p:nvPr/>
        </p:nvGrpSpPr>
        <p:grpSpPr>
          <a:xfrm>
            <a:off x="1722157" y="2559120"/>
            <a:ext cx="8747685" cy="1754326"/>
            <a:chOff x="2133600" y="2559119"/>
            <a:chExt cx="7245529" cy="1754326"/>
          </a:xfrm>
        </p:grpSpPr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262F0BAC-5E5A-4EA8-B31D-182F458B87CD}"/>
                </a:ext>
              </a:extLst>
            </p:cNvPr>
            <p:cNvSpPr txBox="1"/>
            <p:nvPr/>
          </p:nvSpPr>
          <p:spPr>
            <a:xfrm>
              <a:off x="4240324" y="2559119"/>
              <a:ext cx="33000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6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雲端運算與服務</a:t>
              </a:r>
              <a:endParaRPr lang="en-US" altLang="zh-TW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zh-TW" altLang="en-US" sz="3600" b="1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　期末報告</a:t>
              </a:r>
              <a:endParaRPr 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endParaRPr>
            </a:p>
          </p:txBody>
        </p: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0286E3D3-3A47-49A2-8756-AF7A3DDF3433}"/>
                </a:ext>
              </a:extLst>
            </p:cNvPr>
            <p:cNvCxnSpPr/>
            <p:nvPr/>
          </p:nvCxnSpPr>
          <p:spPr>
            <a:xfrm>
              <a:off x="2133600" y="3048000"/>
              <a:ext cx="200163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0211C6EB-F4D9-4C35-AFB2-05863F3D0C39}"/>
                </a:ext>
              </a:extLst>
            </p:cNvPr>
            <p:cNvCxnSpPr/>
            <p:nvPr/>
          </p:nvCxnSpPr>
          <p:spPr>
            <a:xfrm>
              <a:off x="7590045" y="3790950"/>
              <a:ext cx="178908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69">
            <a:extLst>
              <a:ext uri="{FF2B5EF4-FFF2-40B4-BE49-F238E27FC236}">
                <a16:creationId xmlns:a16="http://schemas.microsoft.com/office/drawing/2014/main" id="{0722232C-8B97-43FA-AFA4-7A2F95F43350}"/>
              </a:ext>
            </a:extLst>
          </p:cNvPr>
          <p:cNvSpPr txBox="1"/>
          <p:nvPr/>
        </p:nvSpPr>
        <p:spPr>
          <a:xfrm>
            <a:off x="1093448" y="5110158"/>
            <a:ext cx="10005103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M10615017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：李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沂芳　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M10615037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：陳紫瑜　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M10615059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：吳紫源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8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CE532CB-115E-42F6-9D14-FF65C31B1AA4}"/>
              </a:ext>
            </a:extLst>
          </p:cNvPr>
          <p:cNvSpPr txBox="1"/>
          <p:nvPr/>
        </p:nvSpPr>
        <p:spPr>
          <a:xfrm>
            <a:off x="800100" y="781050"/>
            <a:ext cx="2882900" cy="66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可用性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8" name="內容版面配置區 4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23040" r="52573" b="15005"/>
          <a:stretch/>
        </p:blipFill>
        <p:spPr>
          <a:xfrm>
            <a:off x="1141293" y="1557352"/>
            <a:ext cx="3333600" cy="49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4067" t="23271" r="52537" b="14411"/>
          <a:stretch/>
        </p:blipFill>
        <p:spPr>
          <a:xfrm>
            <a:off x="4585647" y="1557352"/>
            <a:ext cx="3319696" cy="49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24067" t="23271" r="52537" b="14411"/>
          <a:stretch/>
        </p:blipFill>
        <p:spPr>
          <a:xfrm>
            <a:off x="8016098" y="1557353"/>
            <a:ext cx="3319696" cy="49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510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CE532CB-115E-42F6-9D14-FF65C31B1AA4}"/>
              </a:ext>
            </a:extLst>
          </p:cNvPr>
          <p:cNvSpPr txBox="1"/>
          <p:nvPr/>
        </p:nvSpPr>
        <p:spPr>
          <a:xfrm>
            <a:off x="800100" y="781050"/>
            <a:ext cx="2882900" cy="66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可用性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6" name="圖片 5"/>
          <p:cNvPicPr preferRelativeResize="0">
            <a:picLocks/>
          </p:cNvPicPr>
          <p:nvPr/>
        </p:nvPicPr>
        <p:blipFill rotWithShape="1">
          <a:blip r:embed="rId2"/>
          <a:srcRect l="24067" t="23271" r="52649" b="14411"/>
          <a:stretch/>
        </p:blipFill>
        <p:spPr>
          <a:xfrm>
            <a:off x="1141292" y="1557351"/>
            <a:ext cx="3333600" cy="49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4180" t="23271" r="52648" b="14411"/>
          <a:stretch/>
        </p:blipFill>
        <p:spPr>
          <a:xfrm>
            <a:off x="4572000" y="1557351"/>
            <a:ext cx="3287928" cy="49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24179" t="23071" r="52537" b="14410"/>
          <a:stretch/>
        </p:blipFill>
        <p:spPr>
          <a:xfrm>
            <a:off x="7957036" y="1557351"/>
            <a:ext cx="3293290" cy="49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421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CE532CB-115E-42F6-9D14-FF65C31B1AA4}"/>
              </a:ext>
            </a:extLst>
          </p:cNvPr>
          <p:cNvSpPr txBox="1"/>
          <p:nvPr/>
        </p:nvSpPr>
        <p:spPr>
          <a:xfrm>
            <a:off x="800100" y="781050"/>
            <a:ext cx="2882900" cy="66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可用性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8" name="圖片 7"/>
          <p:cNvPicPr preferRelativeResize="0">
            <a:picLocks/>
          </p:cNvPicPr>
          <p:nvPr/>
        </p:nvPicPr>
        <p:blipFill rotWithShape="1">
          <a:blip r:embed="rId2"/>
          <a:srcRect l="24067" t="23071" r="52537" b="14410"/>
          <a:stretch/>
        </p:blipFill>
        <p:spPr>
          <a:xfrm>
            <a:off x="1141291" y="1557350"/>
            <a:ext cx="3286800" cy="49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 preferRelativeResize="0">
            <a:picLocks/>
          </p:cNvPicPr>
          <p:nvPr/>
        </p:nvPicPr>
        <p:blipFill rotWithShape="1">
          <a:blip r:embed="rId3"/>
          <a:srcRect l="24067" t="23071" r="52537" b="14410"/>
          <a:stretch/>
        </p:blipFill>
        <p:spPr>
          <a:xfrm>
            <a:off x="4544703" y="1557350"/>
            <a:ext cx="3286800" cy="49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8357548" y="1557350"/>
            <a:ext cx="33522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使用人數：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測試中，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系統資源使用</a:t>
            </a:r>
            <a:r>
              <a:rPr lang="zh-TW" altLang="en-US" sz="2400" dirty="0" smtClean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情況：</a:t>
            </a:r>
            <a:endParaRPr lang="en-US" altLang="zh-TW" sz="2400" dirty="0" smtClean="0">
              <a:solidFill>
                <a:srgbClr val="7F7F7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openstack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系統未完成。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210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8" y="792940"/>
            <a:ext cx="11918724" cy="51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6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14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C1A096-D8C0-4197-AF34-3380945A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永續性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2276" y="6310648"/>
            <a:ext cx="3580327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2462283" y="2666098"/>
            <a:ext cx="87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58" y="2418002"/>
            <a:ext cx="1142525" cy="1142525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3341237" y="2968794"/>
            <a:ext cx="5936777" cy="13647"/>
          </a:xfrm>
          <a:prstGeom prst="straightConnector1">
            <a:avLst/>
          </a:prstGeom>
          <a:ln w="7620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1096842" y="1376881"/>
            <a:ext cx="494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與商家合作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endParaRPr lang="zh-TW" altLang="en-US" sz="2400" dirty="0">
              <a:solidFill>
                <a:srgbClr val="7F7F7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9438563" y="2645628"/>
            <a:ext cx="87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台南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76" y="3312429"/>
            <a:ext cx="1348853" cy="1348853"/>
          </a:xfrm>
          <a:prstGeom prst="rect">
            <a:avLst/>
          </a:prstGeom>
        </p:spPr>
      </p:pic>
      <p:sp>
        <p:nvSpPr>
          <p:cNvPr id="13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8378350" y="4358586"/>
            <a:ext cx="111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伊蕾特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24" y="3312429"/>
            <a:ext cx="1348853" cy="1348853"/>
          </a:xfrm>
          <a:prstGeom prst="rect">
            <a:avLst/>
          </a:prstGeom>
        </p:spPr>
      </p:pic>
      <p:sp>
        <p:nvSpPr>
          <p:cNvPr id="17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9860124" y="4358586"/>
            <a:ext cx="140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王氏魚皮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46" y="3372307"/>
            <a:ext cx="1348853" cy="1348853"/>
          </a:xfrm>
          <a:prstGeom prst="rect">
            <a:avLst/>
          </a:prstGeom>
        </p:spPr>
      </p:pic>
      <p:sp>
        <p:nvSpPr>
          <p:cNvPr id="19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1848698" y="4415327"/>
            <a:ext cx="2465793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Uncle 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Tetsu</a:t>
            </a:r>
            <a:r>
              <a:rPr lang="en-US" altLang="zh-TW" sz="2400" dirty="0" err="1" smtClean="0">
                <a:latin typeface="Bahnschrift SemiBold" panose="020B0502040204020203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’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Cheese Cake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908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3" grpId="0"/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403">
            <a:extLst>
              <a:ext uri="{FF2B5EF4-FFF2-40B4-BE49-F238E27FC236}">
                <a16:creationId xmlns:a16="http://schemas.microsoft.com/office/drawing/2014/main" id="{D72CB939-CAFF-486B-B832-B6758C1B9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0375431-821D-41A3-BD6C-097E0A5783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TextBox 21">
            <a:extLst>
              <a:ext uri="{FF2B5EF4-FFF2-40B4-BE49-F238E27FC236}">
                <a16:creationId xmlns:a16="http://schemas.microsoft.com/office/drawing/2014/main" id="{21343F61-46A3-46FA-85BF-D1FB7526825C}"/>
              </a:ext>
            </a:extLst>
          </p:cNvPr>
          <p:cNvSpPr txBox="1"/>
          <p:nvPr/>
        </p:nvSpPr>
        <p:spPr>
          <a:xfrm>
            <a:off x="1965743" y="1183533"/>
            <a:ext cx="82605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Q</a:t>
            </a:r>
            <a:r>
              <a:rPr lang="zh-TW" altLang="en-US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100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&amp;</a:t>
            </a:r>
            <a:r>
              <a:rPr lang="zh-TW" altLang="en-US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en-US" altLang="zh-TW" sz="4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Thanks for your attention.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44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30BD8C-2F28-494D-A57B-D0D55AAF4D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60D55C-3EEE-4EB3-B9A1-C5C9F110B447}"/>
              </a:ext>
            </a:extLst>
          </p:cNvPr>
          <p:cNvSpPr/>
          <p:nvPr/>
        </p:nvSpPr>
        <p:spPr>
          <a:xfrm>
            <a:off x="0" y="1"/>
            <a:ext cx="55245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CD2B2-CEAF-4E33-ACFC-598022770170}"/>
              </a:ext>
            </a:extLst>
          </p:cNvPr>
          <p:cNvSpPr txBox="1"/>
          <p:nvPr/>
        </p:nvSpPr>
        <p:spPr>
          <a:xfrm>
            <a:off x="838200" y="2509253"/>
            <a:ext cx="40386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TW" sz="5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en-US" altLang="zh-TW" sz="5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BCF85C-E16F-46A3-B815-37781B8214EF}"/>
              </a:ext>
            </a:extLst>
          </p:cNvPr>
          <p:cNvSpPr txBox="1"/>
          <p:nvPr/>
        </p:nvSpPr>
        <p:spPr>
          <a:xfrm>
            <a:off x="7005702" y="2824582"/>
            <a:ext cx="51862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altLang="zh-TW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Topic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Why</a:t>
            </a:r>
            <a:endParaRPr lang="en-US" altLang="zh-TW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What</a:t>
            </a:r>
            <a:endParaRPr lang="en-US" altLang="zh-TW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可用性</a:t>
            </a:r>
            <a:endParaRPr lang="en-US" altLang="zh-TW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永續性</a:t>
            </a:r>
            <a:endParaRPr lang="en-US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843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5" b="17305"/>
          <a:stretch>
            <a:fillRect/>
          </a:stretch>
        </p:blipFill>
        <p:spPr/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566FB7-6A9E-4778-9AEF-C388BD81D2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www.infobusiness.com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A99117-EE40-4F9E-911C-841165412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81582D-B325-42DA-8CCF-7A206BCB364C}"/>
              </a:ext>
            </a:extLst>
          </p:cNvPr>
          <p:cNvSpPr/>
          <p:nvPr/>
        </p:nvSpPr>
        <p:spPr>
          <a:xfrm>
            <a:off x="838200" y="1257635"/>
            <a:ext cx="4019550" cy="4888642"/>
          </a:xfrm>
          <a:prstGeom prst="rect">
            <a:avLst/>
          </a:prstGeom>
          <a:gradFill flip="none" rotWithShape="1">
            <a:gsLst>
              <a:gs pos="4000">
                <a:schemeClr val="accent1"/>
              </a:gs>
              <a:gs pos="39000">
                <a:schemeClr val="accent3">
                  <a:alpha val="9000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D66939-C621-4016-BC64-9CF01F49E8A9}"/>
              </a:ext>
            </a:extLst>
          </p:cNvPr>
          <p:cNvSpPr txBox="1"/>
          <p:nvPr/>
        </p:nvSpPr>
        <p:spPr>
          <a:xfrm>
            <a:off x="1156480" y="2280587"/>
            <a:ext cx="3516983" cy="167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 </a:t>
            </a: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轉車王</a:t>
            </a:r>
            <a:endParaRPr lang="en-US" altLang="zh-TW" sz="4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(Transfer King)</a:t>
            </a:r>
            <a:endParaRPr 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22232C-8B97-43FA-AFA4-7A2F95F43350}"/>
              </a:ext>
            </a:extLst>
          </p:cNvPr>
          <p:cNvSpPr txBox="1"/>
          <p:nvPr/>
        </p:nvSpPr>
        <p:spPr>
          <a:xfrm>
            <a:off x="5695950" y="4829998"/>
            <a:ext cx="3548927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M10615017	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李沂芳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M10615037	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陳紫瑜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M10615059	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吳紫源</a:t>
            </a:r>
            <a:endParaRPr lang="en-US" altLang="zh-TW" sz="2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2276" y="6310648"/>
            <a:ext cx="3580327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200" y="361559"/>
            <a:ext cx="1361142" cy="8215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007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ãé«éµ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/>
          <a:stretch/>
        </p:blipFill>
        <p:spPr bwMode="auto">
          <a:xfrm>
            <a:off x="7975600" y="1816680"/>
            <a:ext cx="3378199" cy="27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ãå°éµãçåçæå°çµæ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8"/>
          <a:stretch/>
        </p:blipFill>
        <p:spPr bwMode="auto">
          <a:xfrm>
            <a:off x="4419600" y="1816680"/>
            <a:ext cx="3369128" cy="277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b="19433"/>
          <a:stretch/>
        </p:blipFill>
        <p:spPr>
          <a:xfrm>
            <a:off x="838200" y="1816680"/>
            <a:ext cx="3378041" cy="27553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C1A096-D8C0-4197-AF34-3380945A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3FABB4-4F66-41DA-AAF6-2B055AF70015}"/>
              </a:ext>
            </a:extLst>
          </p:cNvPr>
          <p:cNvGrpSpPr/>
          <p:nvPr/>
        </p:nvGrpSpPr>
        <p:grpSpPr>
          <a:xfrm>
            <a:off x="7975600" y="5003942"/>
            <a:ext cx="2831697" cy="1322888"/>
            <a:chOff x="2376514" y="4835255"/>
            <a:chExt cx="2831697" cy="13228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DE8B6E-943C-4528-B378-5D00D4505A14}"/>
                </a:ext>
              </a:extLst>
            </p:cNvPr>
            <p:cNvSpPr txBox="1"/>
            <p:nvPr/>
          </p:nvSpPr>
          <p:spPr>
            <a:xfrm>
              <a:off x="2376514" y="4835255"/>
              <a:ext cx="9950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n w="19050">
                    <a:solidFill>
                      <a:schemeClr val="accent2"/>
                    </a:solidFill>
                  </a:ln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  <a:cs typeface="FontAwesome" charset="0"/>
                </a:rPr>
                <a:t>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08A18AB-7D2F-408A-B6AA-12C0E930BD80}"/>
                </a:ext>
              </a:extLst>
            </p:cNvPr>
            <p:cNvSpPr txBox="1"/>
            <p:nvPr/>
          </p:nvSpPr>
          <p:spPr>
            <a:xfrm>
              <a:off x="3371553" y="4957814"/>
              <a:ext cx="18366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減少時間</a:t>
              </a:r>
              <a:endParaRPr lang="en-US" altLang="zh-TW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金錢花費</a:t>
              </a:r>
              <a:endParaRPr lang="en-US" sz="2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B4F0CB-1C91-4588-970D-118F03403F76}"/>
              </a:ext>
            </a:extLst>
          </p:cNvPr>
          <p:cNvGrpSpPr/>
          <p:nvPr/>
        </p:nvGrpSpPr>
        <p:grpSpPr>
          <a:xfrm>
            <a:off x="793481" y="5003940"/>
            <a:ext cx="3244404" cy="1451679"/>
            <a:chOff x="2433554" y="5580076"/>
            <a:chExt cx="2719884" cy="145167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199B50-AA12-45DE-93D0-4E9BAF2D45CE}"/>
                </a:ext>
              </a:extLst>
            </p:cNvPr>
            <p:cNvSpPr txBox="1"/>
            <p:nvPr/>
          </p:nvSpPr>
          <p:spPr>
            <a:xfrm>
              <a:off x="2433554" y="5580076"/>
              <a:ext cx="88095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n w="19050">
                    <a:solidFill>
                      <a:schemeClr val="accent3"/>
                    </a:solidFill>
                  </a:ln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  <a:cs typeface="FontAwesome" charset="0"/>
                </a:rPr>
                <a:t>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DCB0B3-483A-4FCF-82AF-A2AB9E76A408}"/>
                </a:ext>
              </a:extLst>
            </p:cNvPr>
            <p:cNvSpPr txBox="1"/>
            <p:nvPr/>
          </p:nvSpPr>
          <p:spPr>
            <a:xfrm>
              <a:off x="3341114" y="5708316"/>
              <a:ext cx="18123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TW" altLang="en-US" sz="2400" dirty="0" smtClean="0">
                  <a:solidFill>
                    <a:srgbClr val="7D82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提倡使用</a:t>
              </a:r>
              <a:endParaRPr lang="en-US" altLang="zh-TW" sz="2400" dirty="0" smtClean="0">
                <a:solidFill>
                  <a:srgbClr val="7D82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  <a:p>
              <a:pPr>
                <a:lnSpc>
                  <a:spcPts val="3200"/>
                </a:lnSpc>
              </a:pPr>
              <a:r>
                <a:rPr lang="zh-TW" altLang="en-US" sz="2400" dirty="0" smtClean="0">
                  <a:solidFill>
                    <a:srgbClr val="7D82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大眾運輸</a:t>
              </a:r>
              <a:r>
                <a:rPr lang="en-US" altLang="zh-TW" sz="2400" dirty="0" smtClean="0">
                  <a:solidFill>
                    <a:srgbClr val="7D82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/>
              </a:r>
              <a:br>
                <a:rPr lang="en-US" altLang="zh-TW" sz="2400" dirty="0" smtClean="0">
                  <a:solidFill>
                    <a:srgbClr val="7D82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</a:br>
              <a:r>
                <a:rPr lang="zh-TW" altLang="en-US" sz="2400" dirty="0" smtClean="0">
                  <a:solidFill>
                    <a:srgbClr val="7D82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交通工具</a:t>
              </a:r>
              <a:endParaRPr lang="en-US" sz="2400" dirty="0">
                <a:solidFill>
                  <a:srgbClr val="7D82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68AF0B4-5CA8-420C-94EF-3B510A1A55C6}"/>
              </a:ext>
            </a:extLst>
          </p:cNvPr>
          <p:cNvGrpSpPr/>
          <p:nvPr/>
        </p:nvGrpSpPr>
        <p:grpSpPr>
          <a:xfrm>
            <a:off x="4419600" y="5003940"/>
            <a:ext cx="2531377" cy="1328569"/>
            <a:chOff x="2506785" y="6398333"/>
            <a:chExt cx="2531377" cy="132856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3869454-CECB-4AA0-B53C-D7069301ABE0}"/>
                </a:ext>
              </a:extLst>
            </p:cNvPr>
            <p:cNvSpPr/>
            <p:nvPr/>
          </p:nvSpPr>
          <p:spPr>
            <a:xfrm>
              <a:off x="2506785" y="6398333"/>
              <a:ext cx="82586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000" dirty="0">
                  <a:ln>
                    <a:solidFill>
                      <a:schemeClr val="accent4"/>
                    </a:solidFill>
                  </a:ln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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0F4DB7-AADA-46CC-AE69-8BFAEB01C494}"/>
                </a:ext>
              </a:extLst>
            </p:cNvPr>
            <p:cNvSpPr txBox="1"/>
            <p:nvPr/>
          </p:nvSpPr>
          <p:spPr>
            <a:xfrm>
              <a:off x="3328207" y="6526573"/>
              <a:ext cx="17099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提高查詢</a:t>
              </a:r>
              <a:endParaRPr lang="en-US" altLang="zh-TW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便利性</a:t>
              </a:r>
              <a:endParaRPr lang="en-US" sz="2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02276" y="6310648"/>
            <a:ext cx="3580327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20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z="11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5</a:t>
            </a:fld>
            <a:endParaRPr 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6782937" y="2248912"/>
            <a:ext cx="494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交通花費金額估算、連結訂票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6782937" y="1589395"/>
            <a:ext cx="358140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b="2037"/>
          <a:stretch/>
        </p:blipFill>
        <p:spPr>
          <a:xfrm>
            <a:off x="520695" y="258763"/>
            <a:ext cx="3857625" cy="6502400"/>
          </a:xfrm>
          <a:prstGeom prst="rect">
            <a:avLst/>
          </a:prstGeom>
        </p:spPr>
      </p:pic>
      <p:sp>
        <p:nvSpPr>
          <p:cNvPr id="6" name="Shape 406"/>
          <p:cNvSpPr/>
          <p:nvPr/>
        </p:nvSpPr>
        <p:spPr>
          <a:xfrm>
            <a:off x="6782937" y="5288044"/>
            <a:ext cx="4817660" cy="45719"/>
          </a:xfrm>
          <a:prstGeom prst="rect">
            <a:avLst/>
          </a:prstGeom>
          <a:solidFill>
            <a:srgbClr val="00ABB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185F5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7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/>
          <a:stretch/>
        </p:blipFill>
        <p:spPr>
          <a:xfrm>
            <a:off x="524320" y="215900"/>
            <a:ext cx="3857625" cy="66421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/>
          <a:stretch/>
        </p:blipFill>
        <p:spPr>
          <a:xfrm>
            <a:off x="1589087" y="215900"/>
            <a:ext cx="3857625" cy="66421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/>
          <a:stretch/>
        </p:blipFill>
        <p:spPr>
          <a:xfrm>
            <a:off x="2653854" y="215900"/>
            <a:ext cx="3857625" cy="6654800"/>
          </a:xfrm>
          <a:prstGeom prst="rect">
            <a:avLst/>
          </a:prstGeom>
        </p:spPr>
      </p:pic>
      <p:sp>
        <p:nvSpPr>
          <p:cNvPr id="12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6782937" y="2248912"/>
            <a:ext cx="494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轉乘神器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比較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與捷運路線結合</a:t>
            </a: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6782937" y="1589395"/>
            <a:ext cx="358140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Shape 406"/>
          <p:cNvSpPr/>
          <p:nvPr/>
        </p:nvSpPr>
        <p:spPr>
          <a:xfrm>
            <a:off x="6782937" y="5288044"/>
            <a:ext cx="4817660" cy="45719"/>
          </a:xfrm>
          <a:prstGeom prst="rect">
            <a:avLst/>
          </a:prstGeom>
          <a:solidFill>
            <a:srgbClr val="00ABB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185F5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5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/>
          <a:stretch/>
        </p:blipFill>
        <p:spPr>
          <a:xfrm>
            <a:off x="732970" y="254000"/>
            <a:ext cx="3857625" cy="660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" b="8519"/>
          <a:stretch/>
        </p:blipFill>
        <p:spPr>
          <a:xfrm>
            <a:off x="2373085" y="539750"/>
            <a:ext cx="3857625" cy="6032500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6782937" y="2248912"/>
            <a:ext cx="494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樂客轉乘通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比較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各大眾運輸交通工具間連結</a:t>
            </a: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6782937" y="1589395"/>
            <a:ext cx="358140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Shape 406"/>
          <p:cNvSpPr/>
          <p:nvPr/>
        </p:nvSpPr>
        <p:spPr>
          <a:xfrm>
            <a:off x="6782937" y="5288044"/>
            <a:ext cx="4817660" cy="45719"/>
          </a:xfrm>
          <a:prstGeom prst="rect">
            <a:avLst/>
          </a:prstGeom>
          <a:solidFill>
            <a:srgbClr val="00ABB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185F5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3" b="1179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8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7601803" y="2396651"/>
            <a:ext cx="46857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交通花費金額估算、連結訂票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轉乘神器 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與捷運路線結合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樂客轉乘通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各大眾運輸交通工具間連結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7601803" y="1760968"/>
            <a:ext cx="3581402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4AA7EB-59F9-4289-977C-E970577E989E}"/>
              </a:ext>
            </a:extLst>
          </p:cNvPr>
          <p:cNvSpPr/>
          <p:nvPr/>
        </p:nvSpPr>
        <p:spPr>
          <a:xfrm>
            <a:off x="838198" y="1045029"/>
            <a:ext cx="3748315" cy="4767942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75000"/>
                </a:schemeClr>
              </a:gs>
              <a:gs pos="39000">
                <a:schemeClr val="accent4">
                  <a:alpha val="80000"/>
                </a:schemeClr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2EC35C-D9DF-464A-81E3-62FF35DC686E}"/>
              </a:ext>
            </a:extLst>
          </p:cNvPr>
          <p:cNvSpPr txBox="1"/>
          <p:nvPr/>
        </p:nvSpPr>
        <p:spPr>
          <a:xfrm>
            <a:off x="1125056" y="4699846"/>
            <a:ext cx="3174597" cy="111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捷運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+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台鐵 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+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高鐵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估算金額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立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即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訂票</a:t>
            </a:r>
            <a:endParaRPr 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CE532CB-115E-42F6-9D14-FF65C31B1AA4}"/>
              </a:ext>
            </a:extLst>
          </p:cNvPr>
          <p:cNvSpPr txBox="1"/>
          <p:nvPr/>
        </p:nvSpPr>
        <p:spPr>
          <a:xfrm>
            <a:off x="800100" y="781050"/>
            <a:ext cx="2882900" cy="66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可用性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4262" t="23640" r="52485" b="14716"/>
          <a:stretch/>
        </p:blipFill>
        <p:spPr>
          <a:xfrm>
            <a:off x="1141294" y="1557352"/>
            <a:ext cx="3335172" cy="4970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4067" t="23072" r="52537" b="14808"/>
          <a:stretch/>
        </p:blipFill>
        <p:spPr>
          <a:xfrm>
            <a:off x="4585574" y="1557352"/>
            <a:ext cx="3316479" cy="4970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24179" t="23470" r="52537" b="14609"/>
          <a:stretch/>
        </p:blipFill>
        <p:spPr>
          <a:xfrm>
            <a:off x="8011161" y="1557352"/>
            <a:ext cx="3316481" cy="49706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317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8">
      <a:dk1>
        <a:sysClr val="windowText" lastClr="000000"/>
      </a:dk1>
      <a:lt1>
        <a:sysClr val="window" lastClr="FFFFFF"/>
      </a:lt1>
      <a:dk2>
        <a:srgbClr val="005482"/>
      </a:dk2>
      <a:lt2>
        <a:srgbClr val="7D8287"/>
      </a:lt2>
      <a:accent1>
        <a:srgbClr val="8EBE3F"/>
      </a:accent1>
      <a:accent2>
        <a:srgbClr val="00ABB9"/>
      </a:accent2>
      <a:accent3>
        <a:srgbClr val="B2D235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10016</TotalTime>
  <Words>123</Words>
  <Application>Microsoft Office PowerPoint</Application>
  <PresentationFormat>寬螢幕</PresentationFormat>
  <Paragraphs>69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5" baseType="lpstr">
      <vt:lpstr>FontAwesome</vt:lpstr>
      <vt:lpstr>Montserrat</vt:lpstr>
      <vt:lpstr>Montserrat Light</vt:lpstr>
      <vt:lpstr>Open Sans</vt:lpstr>
      <vt:lpstr>微軟正黑體</vt:lpstr>
      <vt:lpstr>Arial</vt:lpstr>
      <vt:lpstr>Bahnschrift SemiBold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Why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永續性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Shopon Ahmed</dc:creator>
  <cp:lastModifiedBy>紫瑜 陳</cp:lastModifiedBy>
  <cp:revision>1131</cp:revision>
  <dcterms:created xsi:type="dcterms:W3CDTF">2017-09-28T05:04:55Z</dcterms:created>
  <dcterms:modified xsi:type="dcterms:W3CDTF">2018-06-12T05:08:20Z</dcterms:modified>
</cp:coreProperties>
</file>